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3" r:id="rId1"/>
  </p:sldMasterIdLst>
  <p:notesMasterIdLst>
    <p:notesMasterId r:id="rId20"/>
  </p:notesMasterIdLst>
  <p:sldIdLst>
    <p:sldId id="256" r:id="rId2"/>
    <p:sldId id="266" r:id="rId3"/>
    <p:sldId id="257" r:id="rId4"/>
    <p:sldId id="258" r:id="rId5"/>
    <p:sldId id="291" r:id="rId6"/>
    <p:sldId id="294" r:id="rId7"/>
    <p:sldId id="284" r:id="rId8"/>
    <p:sldId id="261" r:id="rId9"/>
    <p:sldId id="289" r:id="rId10"/>
    <p:sldId id="290" r:id="rId11"/>
    <p:sldId id="270" r:id="rId12"/>
    <p:sldId id="272" r:id="rId13"/>
    <p:sldId id="275" r:id="rId14"/>
    <p:sldId id="273" r:id="rId15"/>
    <p:sldId id="280" r:id="rId16"/>
    <p:sldId id="288" r:id="rId17"/>
    <p:sldId id="286" r:id="rId18"/>
    <p:sldId id="287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219"/>
    <p:restoredTop sz="94669"/>
  </p:normalViewPr>
  <p:slideViewPr>
    <p:cSldViewPr snapToGrid="0">
      <p:cViewPr varScale="1">
        <p:scale>
          <a:sx n="114" d="100"/>
          <a:sy n="114" d="100"/>
        </p:scale>
        <p:origin x="20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564027-B5ED-B548-BE8C-B362397491BD}" type="datetimeFigureOut">
              <a:rPr lang="en-US" smtClean="0"/>
              <a:t>2/8/26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A5ECA6-2929-B945-8061-9CE72F059D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60684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A5ECA6-2929-B945-8061-9CE72F059DD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6464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01923" y="1122363"/>
            <a:ext cx="7588155" cy="2621154"/>
          </a:xfrm>
        </p:spPr>
        <p:txBody>
          <a:bodyPr anchor="b"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01923" y="3843708"/>
            <a:ext cx="7588155" cy="1414091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8FA71-3A18-48C0-980F-4B68F7F63042}" type="datetime1">
              <a:rPr lang="en-US" smtClean="0"/>
              <a:t>2/8/26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315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E956D-CB73-C986-F100-46487310D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515600" cy="113225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423E6A-A07C-BF0D-EA30-9A8A854E48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12648" y="1680898"/>
            <a:ext cx="10515600" cy="449606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DC9908-8F95-8DFC-72CC-158552B56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4EDB3-C0E8-45F8-9E1D-1B6C8D1880C0}" type="datetime1">
              <a:rPr lang="en-US" smtClean="0"/>
              <a:t>2/8/26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26C9BE-9060-50CB-2BB7-07307FF89A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4A835B-97D3-BC22-F0B8-4986D4636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9268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85B0252-346C-F6F4-3642-19F571550D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634888" y="578497"/>
            <a:ext cx="2047037" cy="559846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98DA36-7351-9D6A-518B-678AB8A507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578497"/>
            <a:ext cx="8796688" cy="559846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46BDFF-D746-836C-04B8-CA89AD5D1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0EC4B-54ED-4041-B552-9BA760FA3DBA}" type="datetime1">
              <a:rPr lang="en-US" smtClean="0"/>
              <a:t>2/8/26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9AA929-A9E6-FF9C-0C59-177F892D6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16D893-7E81-90DC-4139-7687B39C3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2615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1210E-201E-4473-82AC-2466F5386C38}" type="datetime1">
              <a:rPr lang="en-US" smtClean="0"/>
              <a:t>2/8/26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6626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D06AF-EF87-8489-2C82-DEB90B7EF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381" y="553616"/>
            <a:ext cx="8273140" cy="4008859"/>
          </a:xfrm>
        </p:spPr>
        <p:txBody>
          <a:bodyPr anchor="t">
            <a:normAutofit/>
          </a:bodyPr>
          <a:lstStyle>
            <a:lvl1pPr>
              <a:defRPr sz="540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8E5678-CA38-1318-9EA2-5E0A4F9A59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3380" y="4589463"/>
            <a:ext cx="8273140" cy="1384617"/>
          </a:xfrm>
        </p:spPr>
        <p:txBody>
          <a:bodyPr anchor="b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E99186-7E5A-60AF-DE69-5C7DA7161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EA198-6CAB-4B8F-B93F-1F9C8C4B6CE7}" type="datetime1">
              <a:rPr lang="en-US" smtClean="0"/>
              <a:t>2/8/26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FA13D1-1FBA-E820-323B-77B41F1A6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39BE85-85F6-4636-C651-D87CC969A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4662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741152" cy="11322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2E861E-DFBA-B4AA-9356-CDE3D3F57C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648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1D7538-EC5A-3EE7-176F-A58920C507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6041F-4525-44D5-AA4F-332294BF1F56}" type="datetime1">
              <a:rPr lang="en-US" smtClean="0"/>
              <a:t>2/8/26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602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47396"/>
            <a:ext cx="10745788" cy="11432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685735"/>
            <a:ext cx="5157787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DA52B0-7419-A946-4523-6D34BCAD26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" y="2386894"/>
            <a:ext cx="5157787" cy="37650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5735"/>
            <a:ext cx="5183188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BAE980-E611-98B5-04E9-DE4584B0E3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199" y="2386894"/>
            <a:ext cx="5183189" cy="37650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57091-BBDF-4EB9-BA6B-2BB67AC4FC0F}" type="datetime1">
              <a:rPr lang="en-US" smtClean="0"/>
              <a:t>2/8/26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6767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B226B-77A6-410C-9796-083F278E0125}" type="datetime1">
              <a:rPr lang="en-US" smtClean="0"/>
              <a:t>2/8/26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8081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A578B-D289-4C40-8593-3D356C49DA58}" type="datetime1">
              <a:rPr lang="en-US" smtClean="0"/>
              <a:t>2/8/26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7250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160" y="553616"/>
            <a:ext cx="3595634" cy="1757505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4708" y="553616"/>
            <a:ext cx="6279741" cy="54864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97160" y="2311121"/>
            <a:ext cx="3595634" cy="3728895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DFAE3-14DB-48A7-A80F-80DDB072CE3D}" type="datetime1">
              <a:rPr lang="en-US" smtClean="0"/>
              <a:t>2/8/26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2064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557784"/>
            <a:ext cx="3595634" cy="2212313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063319" y="657103"/>
            <a:ext cx="6483687" cy="555590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1" y="2826137"/>
            <a:ext cx="3585586" cy="3434638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5EAEF-6478-4102-8F5D-A5FE9FC97ACB}" type="datetime1">
              <a:rPr lang="en-US" smtClean="0"/>
              <a:t>2/8/26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1765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653578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7" y="1715532"/>
            <a:ext cx="10653579" cy="4593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5753E-AF8A-7E04-8A1A-205B755A0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7160" y="6453002"/>
            <a:ext cx="34943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67F45AC6-C491-4585-A584-9CE2AF7D5500}" type="datetime1">
              <a:rPr lang="en-US" smtClean="0"/>
              <a:t>2/8/26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1B7C8-DA74-800B-EE14-A39E9DB32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76521" y="6453002"/>
            <a:ext cx="28054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1647D-0DF0-CA1B-F723-EF7B8F508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2162" y="6453002"/>
            <a:ext cx="4292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6407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72" r:id="rId6"/>
    <p:sldLayoutId id="2147483667" r:id="rId7"/>
    <p:sldLayoutId id="2147483668" r:id="rId8"/>
    <p:sldLayoutId id="2147483669" r:id="rId9"/>
    <p:sldLayoutId id="2147483671" r:id="rId10"/>
    <p:sldLayoutId id="2147483670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E448DB1-4196-18A6-15DA-C72635C1B1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pic>
        <p:nvPicPr>
          <p:cNvPr id="4" name="Picture 3" descr="Wavy 3D art">
            <a:extLst>
              <a:ext uri="{FF2B5EF4-FFF2-40B4-BE49-F238E27FC236}">
                <a16:creationId xmlns:a16="http://schemas.microsoft.com/office/drawing/2014/main" id="{835959A8-2908-BD42-91A3-E89BC22D57A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0450" b="6969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7D064F0-6D2A-219C-C000-14ABD99ECE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88306" y="0"/>
            <a:ext cx="4903694" cy="6858001"/>
          </a:xfrm>
          <a:prstGeom prst="rect">
            <a:avLst/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8DFF5F-0AFA-A001-8CA8-42A198FB24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01" y="822960"/>
            <a:ext cx="4286054" cy="3474720"/>
          </a:xfrm>
        </p:spPr>
        <p:txBody>
          <a:bodyPr anchor="b">
            <a:normAutofit/>
          </a:bodyPr>
          <a:lstStyle/>
          <a:p>
            <a:pPr algn="l"/>
            <a:r>
              <a:rPr lang="en-US" dirty="0"/>
              <a:t>Detecting Distribution Shift on MNIST with VAEs</a:t>
            </a:r>
            <a:endParaRPr lang="en-US" sz="52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1DD110-3FAA-9EA5-F9EC-B764A5D9CB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20001" y="4988312"/>
            <a:ext cx="3931920" cy="1386840"/>
          </a:xfrm>
        </p:spPr>
        <p:txBody>
          <a:bodyPr anchor="t">
            <a:normAutofit/>
          </a:bodyPr>
          <a:lstStyle/>
          <a:p>
            <a:pPr algn="l"/>
            <a:r>
              <a:rPr lang="en-US" sz="2200" dirty="0"/>
              <a:t>Roshanak Behrouz</a:t>
            </a:r>
          </a:p>
        </p:txBody>
      </p:sp>
    </p:spTree>
    <p:extLst>
      <p:ext uri="{BB962C8B-B14F-4D97-AF65-F5344CB8AC3E}">
        <p14:creationId xmlns:p14="http://schemas.microsoft.com/office/powerpoint/2010/main" val="25106537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13865200-7153-B509-CE27-08E98D6921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6E525E-AD6F-9F20-3A7F-954CC82563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7975" y="336473"/>
            <a:ext cx="7236050" cy="937259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2800" dirty="0"/>
              <a:t>Reconstruction Visualizations: Rotated</a:t>
            </a:r>
          </a:p>
        </p:txBody>
      </p:sp>
      <p:pic>
        <p:nvPicPr>
          <p:cNvPr id="11" name="Picture 10" descr="A collage of numbers&#10;&#10;AI-generated content may be incorrect.">
            <a:extLst>
              <a:ext uri="{FF2B5EF4-FFF2-40B4-BE49-F238E27FC236}">
                <a16:creationId xmlns:a16="http://schemas.microsoft.com/office/drawing/2014/main" id="{8897CF35-027B-602D-DB78-00A651D6BF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22" y="2652014"/>
            <a:ext cx="5907765" cy="1979099"/>
          </a:xfrm>
          <a:prstGeom prst="rect">
            <a:avLst/>
          </a:prstGeom>
        </p:spPr>
      </p:pic>
      <p:pic>
        <p:nvPicPr>
          <p:cNvPr id="9" name="Picture 8" descr="A collage of numbers&#10;&#10;AI-generated content may be incorrect.">
            <a:extLst>
              <a:ext uri="{FF2B5EF4-FFF2-40B4-BE49-F238E27FC236}">
                <a16:creationId xmlns:a16="http://schemas.microsoft.com/office/drawing/2014/main" id="{515950A8-660C-CAB1-7542-935A35B55E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4613" y="2599739"/>
            <a:ext cx="5907765" cy="1979099"/>
          </a:xfrm>
          <a:prstGeom prst="rect">
            <a:avLst/>
          </a:prstGeom>
        </p:spPr>
      </p:pic>
      <p:pic>
        <p:nvPicPr>
          <p:cNvPr id="5" name="Content Placeholder 4" descr="A collage of numbers and symbols&#10;&#10;AI-generated content may be incorrect.">
            <a:extLst>
              <a:ext uri="{FF2B5EF4-FFF2-40B4-BE49-F238E27FC236}">
                <a16:creationId xmlns:a16="http://schemas.microsoft.com/office/drawing/2014/main" id="{0DB0E901-83A4-6D3A-FE2A-39B2D1CE7B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9622" y="4818266"/>
            <a:ext cx="5907763" cy="1979099"/>
          </a:xfrm>
          <a:prstGeom prst="rect">
            <a:avLst/>
          </a:prstGeom>
        </p:spPr>
      </p:pic>
      <p:pic>
        <p:nvPicPr>
          <p:cNvPr id="7" name="Picture 6" descr="A collage of numbers&#10;&#10;AI-generated content may be incorrect.">
            <a:extLst>
              <a:ext uri="{FF2B5EF4-FFF2-40B4-BE49-F238E27FC236}">
                <a16:creationId xmlns:a16="http://schemas.microsoft.com/office/drawing/2014/main" id="{086827A3-2D4D-C772-7C40-53903309D1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4613" y="4770041"/>
            <a:ext cx="5907765" cy="1979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8982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640DD-71AF-D3C9-9413-8FA16A3BA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1274552" cy="1132258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Reconstruction Loss Across Distribution</a:t>
            </a:r>
            <a:br>
              <a:rPr lang="en-US" b="0" dirty="0"/>
            </a:br>
            <a:endParaRPr lang="en-US" dirty="0"/>
          </a:p>
        </p:txBody>
      </p:sp>
      <p:pic>
        <p:nvPicPr>
          <p:cNvPr id="5" name="Content Placeholder 4" descr="A graph with numbers and letters&#10;&#10;AI-generated content may be incorrect.">
            <a:extLst>
              <a:ext uri="{FF2B5EF4-FFF2-40B4-BE49-F238E27FC236}">
                <a16:creationId xmlns:a16="http://schemas.microsoft.com/office/drawing/2014/main" id="{7616293D-CD2F-C82A-B8A0-CBB42AF46A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32940"/>
          <a:stretch>
            <a:fillRect/>
          </a:stretch>
        </p:blipFill>
        <p:spPr>
          <a:xfrm>
            <a:off x="1359114" y="1680898"/>
            <a:ext cx="8833317" cy="3446921"/>
          </a:xfrm>
        </p:spPr>
      </p:pic>
    </p:spTree>
    <p:extLst>
      <p:ext uri="{BB962C8B-B14F-4D97-AF65-F5344CB8AC3E}">
        <p14:creationId xmlns:p14="http://schemas.microsoft.com/office/powerpoint/2010/main" val="28785945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FC9CC-41AF-585F-6DEA-6D2ED8A39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Beta Trade-off for Conv VAE</a:t>
            </a:r>
          </a:p>
        </p:txBody>
      </p:sp>
      <p:pic>
        <p:nvPicPr>
          <p:cNvPr id="5" name="Content Placeholder 4" descr="A graph with numbers and a number of objects&#10;&#10;AI-generated content may be incorrect.">
            <a:extLst>
              <a:ext uri="{FF2B5EF4-FFF2-40B4-BE49-F238E27FC236}">
                <a16:creationId xmlns:a16="http://schemas.microsoft.com/office/drawing/2014/main" id="{A294CBB9-D2A6-42E6-F549-77C6395156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12648" y="1345620"/>
            <a:ext cx="10653713" cy="3504772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D334196-0FB1-19AF-1BBE-326B988D6040}"/>
              </a:ext>
            </a:extLst>
          </p:cNvPr>
          <p:cNvSpPr txBox="1"/>
          <p:nvPr/>
        </p:nvSpPr>
        <p:spPr>
          <a:xfrm>
            <a:off x="892098" y="4944030"/>
            <a:ext cx="2130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Key Observations: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4B6C02-6EC3-D2E3-10E8-4D95278E8E6C}"/>
              </a:ext>
            </a:extLst>
          </p:cNvPr>
          <p:cNvSpPr txBox="1"/>
          <p:nvPr/>
        </p:nvSpPr>
        <p:spPr>
          <a:xfrm>
            <a:off x="1081668" y="5407000"/>
            <a:ext cx="812876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Beta=1.0 prioritizes reconstruction quality (generally lower recon loss)  </a:t>
            </a:r>
          </a:p>
          <a:p>
            <a:pPr marL="285750" indent="-285750">
              <a:buFontTx/>
              <a:buChar char="-"/>
            </a:pPr>
            <a:r>
              <a:rPr lang="en-US" dirty="0"/>
              <a:t>Beta=4.0 prioritizes latent regularization (lower KL divergence) </a:t>
            </a:r>
          </a:p>
          <a:p>
            <a:pPr marL="285750" indent="-285750">
              <a:buFontTx/>
              <a:buChar char="-"/>
            </a:pPr>
            <a:r>
              <a:rPr lang="en-US" dirty="0"/>
              <a:t>ELBO loss combines both effects with different weights</a:t>
            </a:r>
          </a:p>
        </p:txBody>
      </p:sp>
    </p:spTree>
    <p:extLst>
      <p:ext uri="{BB962C8B-B14F-4D97-AF65-F5344CB8AC3E}">
        <p14:creationId xmlns:p14="http://schemas.microsoft.com/office/powerpoint/2010/main" val="1053082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6BF370-772D-B66D-F2DC-5316B1513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Per-digit</a:t>
            </a:r>
            <a:r>
              <a:rPr lang="en-US" b="0" dirty="0"/>
              <a:t> </a:t>
            </a:r>
            <a:r>
              <a:rPr lang="en-US" dirty="0"/>
              <a:t>performance</a:t>
            </a:r>
            <a:br>
              <a:rPr lang="en-US" b="0" dirty="0"/>
            </a:br>
            <a:endParaRPr lang="en-US" dirty="0"/>
          </a:p>
        </p:txBody>
      </p:sp>
      <p:pic>
        <p:nvPicPr>
          <p:cNvPr id="5" name="Content Placeholder 4" descr="A group of graphs with different colored bars&#10;&#10;AI-generated content may be incorrect.">
            <a:extLst>
              <a:ext uri="{FF2B5EF4-FFF2-40B4-BE49-F238E27FC236}">
                <a16:creationId xmlns:a16="http://schemas.microsoft.com/office/drawing/2014/main" id="{41687320-0E6D-CFCF-A8C4-476530216F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22363" y="1138722"/>
            <a:ext cx="8876714" cy="5524669"/>
          </a:xfrm>
        </p:spPr>
      </p:pic>
    </p:spTree>
    <p:extLst>
      <p:ext uri="{BB962C8B-B14F-4D97-AF65-F5344CB8AC3E}">
        <p14:creationId xmlns:p14="http://schemas.microsoft.com/office/powerpoint/2010/main" val="41627771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BF795D-B401-3C36-8DB7-BF6D560629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Latent Uncertainty Analysis</a:t>
            </a:r>
            <a:br>
              <a:rPr lang="en-US" dirty="0"/>
            </a:br>
            <a:endParaRPr lang="en-US" dirty="0"/>
          </a:p>
        </p:txBody>
      </p:sp>
      <p:pic>
        <p:nvPicPr>
          <p:cNvPr id="9" name="Content Placeholder 8" descr="A graph with blue squares&#10;&#10;AI-generated content may be incorrect.">
            <a:extLst>
              <a:ext uri="{FF2B5EF4-FFF2-40B4-BE49-F238E27FC236}">
                <a16:creationId xmlns:a16="http://schemas.microsoft.com/office/drawing/2014/main" id="{139C0294-E18C-3C50-5A84-E56245D005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2648" y="1114769"/>
            <a:ext cx="10653713" cy="2858141"/>
          </a:xfrm>
        </p:spPr>
      </p:pic>
      <p:pic>
        <p:nvPicPr>
          <p:cNvPr id="11" name="Picture 10" descr="A graph with blue and orange bars&#10;&#10;AI-generated content may be incorrect.">
            <a:extLst>
              <a:ext uri="{FF2B5EF4-FFF2-40B4-BE49-F238E27FC236}">
                <a16:creationId xmlns:a16="http://schemas.microsoft.com/office/drawing/2014/main" id="{CA59014F-CEC5-D6A5-D06F-2FDF94ACB9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455" y="4085920"/>
            <a:ext cx="10803771" cy="2698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7946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8F583-603C-E9D6-DADB-AAE9530A37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Anomaly Detection</a:t>
            </a:r>
            <a:endParaRPr lang="en-US" dirty="0"/>
          </a:p>
        </p:txBody>
      </p:sp>
      <p:pic>
        <p:nvPicPr>
          <p:cNvPr id="7" name="Content Placeholder 6" descr="A graph of a graph&#10;&#10;AI-generated content may be incorrect.">
            <a:extLst>
              <a:ext uri="{FF2B5EF4-FFF2-40B4-BE49-F238E27FC236}">
                <a16:creationId xmlns:a16="http://schemas.microsoft.com/office/drawing/2014/main" id="{EC80BC44-8785-90C5-B40F-F9435684C8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19091" y="1193741"/>
            <a:ext cx="7130666" cy="1394264"/>
          </a:xfrm>
        </p:spPr>
      </p:pic>
      <p:pic>
        <p:nvPicPr>
          <p:cNvPr id="9" name="Picture 8" descr="A graph of a function&#10;&#10;AI-generated content may be incorrect.">
            <a:extLst>
              <a:ext uri="{FF2B5EF4-FFF2-40B4-BE49-F238E27FC236}">
                <a16:creationId xmlns:a16="http://schemas.microsoft.com/office/drawing/2014/main" id="{59F689AC-8CC6-E4DE-5CBF-7FC1342CBE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9091" y="2588005"/>
            <a:ext cx="7130663" cy="139426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84DC6BB-0E1F-FD09-4ABC-E9B47D0728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9092" y="3982269"/>
            <a:ext cx="7130664" cy="139426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F2D23DC-FF2E-DEB5-8803-67319D2F06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19092" y="5376533"/>
            <a:ext cx="7130665" cy="1394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4276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A21E3-9398-3BD0-F97F-3917AC8F50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UMAP </a:t>
            </a:r>
          </a:p>
        </p:txBody>
      </p:sp>
      <p:pic>
        <p:nvPicPr>
          <p:cNvPr id="5" name="Content Placeholder 4" descr="A screen shot of a graph&#10;&#10;AI-generated content may be incorrect.">
            <a:extLst>
              <a:ext uri="{FF2B5EF4-FFF2-40B4-BE49-F238E27FC236}">
                <a16:creationId xmlns:a16="http://schemas.microsoft.com/office/drawing/2014/main" id="{27B8F889-1739-B00A-A13D-10D21A101B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42730" y="18449"/>
            <a:ext cx="3917795" cy="3410551"/>
          </a:xfrm>
        </p:spPr>
      </p:pic>
      <p:pic>
        <p:nvPicPr>
          <p:cNvPr id="7" name="Picture 6" descr="A map of different colored dots&#10;&#10;AI-generated content may be incorrect.">
            <a:extLst>
              <a:ext uri="{FF2B5EF4-FFF2-40B4-BE49-F238E27FC236}">
                <a16:creationId xmlns:a16="http://schemas.microsoft.com/office/drawing/2014/main" id="{7404D284-95EA-5172-C496-6421D964CD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4203" y="69248"/>
            <a:ext cx="3917795" cy="3341302"/>
          </a:xfrm>
          <a:prstGeom prst="rect">
            <a:avLst/>
          </a:prstGeom>
        </p:spPr>
      </p:pic>
      <p:pic>
        <p:nvPicPr>
          <p:cNvPr id="9" name="Picture 8" descr="A screen shot of a graph&#10;&#10;AI-generated content may be incorrect.">
            <a:extLst>
              <a:ext uri="{FF2B5EF4-FFF2-40B4-BE49-F238E27FC236}">
                <a16:creationId xmlns:a16="http://schemas.microsoft.com/office/drawing/2014/main" id="{6AAF1792-E14A-83B4-3560-EB538A5288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2730" y="3516697"/>
            <a:ext cx="3917795" cy="3341303"/>
          </a:xfrm>
          <a:prstGeom prst="rect">
            <a:avLst/>
          </a:prstGeom>
        </p:spPr>
      </p:pic>
      <p:pic>
        <p:nvPicPr>
          <p:cNvPr id="11" name="Picture 10" descr="A screen shot of a graph&#10;&#10;AI-generated content may be incorrect.">
            <a:extLst>
              <a:ext uri="{FF2B5EF4-FFF2-40B4-BE49-F238E27FC236}">
                <a16:creationId xmlns:a16="http://schemas.microsoft.com/office/drawing/2014/main" id="{AC1F2E1B-1A19-7221-A8ED-829A419F83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74204" y="3516698"/>
            <a:ext cx="3917795" cy="3341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1021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11A87-CE07-CC43-6C6A-3D65304127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UMAP</a:t>
            </a:r>
          </a:p>
        </p:txBody>
      </p:sp>
      <p:pic>
        <p:nvPicPr>
          <p:cNvPr id="5" name="Content Placeholder 4" descr="A comparison of different colors of paint&#10;&#10;AI-generated content may be incorrect.">
            <a:extLst>
              <a:ext uri="{FF2B5EF4-FFF2-40B4-BE49-F238E27FC236}">
                <a16:creationId xmlns:a16="http://schemas.microsoft.com/office/drawing/2014/main" id="{F4B59BFC-4CE6-2970-EC83-17E744EBD1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5774" y="1114769"/>
            <a:ext cx="10340452" cy="2621217"/>
          </a:xfrm>
        </p:spPr>
      </p:pic>
      <p:pic>
        <p:nvPicPr>
          <p:cNvPr id="7" name="Picture 6" descr="A collage of different colored spots&#10;&#10;AI-generated content may be incorrect.">
            <a:extLst>
              <a:ext uri="{FF2B5EF4-FFF2-40B4-BE49-F238E27FC236}">
                <a16:creationId xmlns:a16="http://schemas.microsoft.com/office/drawing/2014/main" id="{40E5120A-2958-0B66-FD75-12F9785D61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5029" y="3934136"/>
            <a:ext cx="10221197" cy="2506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5794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DFBBE4-7C1B-DE23-C5EB-CD3E1B6C4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UMAP</a:t>
            </a:r>
          </a:p>
        </p:txBody>
      </p:sp>
      <p:pic>
        <p:nvPicPr>
          <p:cNvPr id="5" name="Content Placeholder 4" descr="A screen shot of a diagram&#10;&#10;AI-generated content may be incorrect.">
            <a:extLst>
              <a:ext uri="{FF2B5EF4-FFF2-40B4-BE49-F238E27FC236}">
                <a16:creationId xmlns:a16="http://schemas.microsoft.com/office/drawing/2014/main" id="{7ABA67D0-78BD-9981-06ED-24392C290F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11478" y="1059040"/>
            <a:ext cx="7837208" cy="5249686"/>
          </a:xfrm>
        </p:spPr>
      </p:pic>
    </p:spTree>
    <p:extLst>
      <p:ext uri="{BB962C8B-B14F-4D97-AF65-F5344CB8AC3E}">
        <p14:creationId xmlns:p14="http://schemas.microsoft.com/office/powerpoint/2010/main" val="33952572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5502C6-061B-3240-F042-DD6ACDA5F1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F1D291-D802-5787-1DD0-1382F0D022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2800" dirty="0"/>
              <a:t>Can a VAE detect and characterize distribution shifts using reconstruction error and latent uncertainty?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19222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AD3CC7-015B-9CD3-19B9-9FA1F2E23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Design: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18541-3253-EA12-5EE7-AE78FFF916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MNIST</a:t>
            </a:r>
            <a:endParaRPr lang="en-US" dirty="0"/>
          </a:p>
          <a:p>
            <a:r>
              <a:rPr lang="en-US" dirty="0"/>
              <a:t>28×28 grayscale digits</a:t>
            </a:r>
          </a:p>
          <a:p>
            <a:r>
              <a:rPr lang="en-US" dirty="0"/>
              <a:t>Train: 60k | Test: 10k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Distribution Shifts</a:t>
            </a:r>
            <a:endParaRPr lang="en-US" dirty="0"/>
          </a:p>
          <a:p>
            <a:r>
              <a:rPr lang="en-US" dirty="0"/>
              <a:t>Rotation (±30°)</a:t>
            </a:r>
          </a:p>
          <a:p>
            <a:r>
              <a:rPr lang="en-US" dirty="0"/>
              <a:t>Gaussian noise (</a:t>
            </a:r>
            <a:r>
              <a:rPr lang="el-GR" dirty="0"/>
              <a:t>σ=0.2)</a:t>
            </a:r>
          </a:p>
          <a:p>
            <a:r>
              <a:rPr lang="en-US" dirty="0"/>
              <a:t>Occlusion (8×8 block)</a:t>
            </a:r>
            <a:endParaRPr lang="fa-IR" dirty="0"/>
          </a:p>
          <a:p>
            <a:r>
              <a:rPr lang="en-US" dirty="0"/>
              <a:t>Label shift (digits 0–4)</a:t>
            </a:r>
          </a:p>
          <a:p>
            <a:endParaRPr lang="en-US" dirty="0"/>
          </a:p>
        </p:txBody>
      </p:sp>
      <p:pic>
        <p:nvPicPr>
          <p:cNvPr id="8" name="Picture 7" descr="A group of white numbers&#10;&#10;AI-generated content may be incorrect.">
            <a:extLst>
              <a:ext uri="{FF2B5EF4-FFF2-40B4-BE49-F238E27FC236}">
                <a16:creationId xmlns:a16="http://schemas.microsoft.com/office/drawing/2014/main" id="{99A5E06B-ED6C-EAFD-F377-6DAC5E8D0C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6382" y="2783680"/>
            <a:ext cx="2963452" cy="1125399"/>
          </a:xfrm>
          <a:prstGeom prst="rect">
            <a:avLst/>
          </a:prstGeom>
        </p:spPr>
      </p:pic>
      <p:pic>
        <p:nvPicPr>
          <p:cNvPr id="10" name="Picture 9" descr="A group of white letters&#10;&#10;AI-generated content may be incorrect.">
            <a:extLst>
              <a:ext uri="{FF2B5EF4-FFF2-40B4-BE49-F238E27FC236}">
                <a16:creationId xmlns:a16="http://schemas.microsoft.com/office/drawing/2014/main" id="{B6411E16-3811-7168-4220-740D3A9FEA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1232" y="120566"/>
            <a:ext cx="4126434" cy="1594966"/>
          </a:xfrm>
          <a:prstGeom prst="rect">
            <a:avLst/>
          </a:prstGeom>
        </p:spPr>
      </p:pic>
      <p:pic>
        <p:nvPicPr>
          <p:cNvPr id="12" name="Picture 11" descr="A group of white symbols&#10;&#10;AI-generated content may be incorrect.">
            <a:extLst>
              <a:ext uri="{FF2B5EF4-FFF2-40B4-BE49-F238E27FC236}">
                <a16:creationId xmlns:a16="http://schemas.microsoft.com/office/drawing/2014/main" id="{B2F02C25-EC5F-4E23-44CD-FDB414EC36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1232" y="1750166"/>
            <a:ext cx="4126434" cy="1561580"/>
          </a:xfrm>
          <a:prstGeom prst="rect">
            <a:avLst/>
          </a:prstGeom>
        </p:spPr>
      </p:pic>
      <p:pic>
        <p:nvPicPr>
          <p:cNvPr id="14" name="Picture 13" descr="A group of white letters in black squares&#10;&#10;AI-generated content may be incorrect.">
            <a:extLst>
              <a:ext uri="{FF2B5EF4-FFF2-40B4-BE49-F238E27FC236}">
                <a16:creationId xmlns:a16="http://schemas.microsoft.com/office/drawing/2014/main" id="{79A05C3F-D40A-E219-8412-1417D6DAD8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68437" y="4948387"/>
            <a:ext cx="4171395" cy="1567373"/>
          </a:xfrm>
          <a:prstGeom prst="rect">
            <a:avLst/>
          </a:prstGeom>
        </p:spPr>
      </p:pic>
      <p:pic>
        <p:nvPicPr>
          <p:cNvPr id="16" name="Picture 15" descr="A black square with white symbols&#10;&#10;AI-generated content may be incorrect.">
            <a:extLst>
              <a:ext uri="{FF2B5EF4-FFF2-40B4-BE49-F238E27FC236}">
                <a16:creationId xmlns:a16="http://schemas.microsoft.com/office/drawing/2014/main" id="{F048F1C2-14D3-5C57-259A-D8E57D1974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61233" y="3346380"/>
            <a:ext cx="4178600" cy="1567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4775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301BE9-740B-918D-E999-1E15C75AF7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Models compared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CBE372-3854-18C5-A7FC-36EAD10D1E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2800" b="1" dirty="0"/>
          </a:p>
          <a:p>
            <a:r>
              <a:rPr lang="en-US" sz="2800" b="1" dirty="0"/>
              <a:t>Convolutional Autoencoder, (CAE)</a:t>
            </a:r>
            <a:r>
              <a:rPr lang="en-US" sz="2800" dirty="0"/>
              <a:t> </a:t>
            </a:r>
          </a:p>
          <a:p>
            <a:r>
              <a:rPr lang="en-US" sz="2800" b="1" dirty="0"/>
              <a:t>Fully-Connected VAE, (FC-VAE)</a:t>
            </a:r>
            <a:endParaRPr lang="en-US" sz="2800" dirty="0"/>
          </a:p>
          <a:p>
            <a:r>
              <a:rPr lang="en-US" sz="2800" b="1" dirty="0"/>
              <a:t>Convolutional VAE(</a:t>
            </a:r>
            <a:r>
              <a:rPr lang="el-GR" sz="2800" b="1" dirty="0"/>
              <a:t>β</a:t>
            </a:r>
            <a:r>
              <a:rPr lang="en-US" sz="2800" b="1" dirty="0"/>
              <a:t> = 1), (</a:t>
            </a:r>
            <a:r>
              <a:rPr lang="en-US" sz="2800" b="1" dirty="0" err="1"/>
              <a:t>ConvVAE</a:t>
            </a:r>
            <a:r>
              <a:rPr lang="en-US" sz="2800" b="1" dirty="0"/>
              <a:t> )</a:t>
            </a:r>
          </a:p>
          <a:p>
            <a:r>
              <a:rPr lang="en-US" sz="2800" b="1" dirty="0"/>
              <a:t>Convolutional VAE(</a:t>
            </a:r>
            <a:r>
              <a:rPr lang="el-GR" sz="2800" b="1" dirty="0"/>
              <a:t>β</a:t>
            </a:r>
            <a:r>
              <a:rPr lang="en-US" sz="2800" b="1" dirty="0"/>
              <a:t> = 4), (ConvVAE4 )</a:t>
            </a:r>
          </a:p>
          <a:p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403244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6DD25-F9EC-686C-FBB0-6009882BC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of Models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3CB1402-C0E0-FD4A-6DC5-0A0C24DE0BE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1816950"/>
              </p:ext>
            </p:extLst>
          </p:nvPr>
        </p:nvGraphicFramePr>
        <p:xfrm>
          <a:off x="612514" y="1905659"/>
          <a:ext cx="10873244" cy="256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8311">
                  <a:extLst>
                    <a:ext uri="{9D8B030D-6E8A-4147-A177-3AD203B41FA5}">
                      <a16:colId xmlns:a16="http://schemas.microsoft.com/office/drawing/2014/main" val="261613223"/>
                    </a:ext>
                  </a:extLst>
                </a:gridCol>
                <a:gridCol w="2718311">
                  <a:extLst>
                    <a:ext uri="{9D8B030D-6E8A-4147-A177-3AD203B41FA5}">
                      <a16:colId xmlns:a16="http://schemas.microsoft.com/office/drawing/2014/main" val="593191622"/>
                    </a:ext>
                  </a:extLst>
                </a:gridCol>
                <a:gridCol w="2718311">
                  <a:extLst>
                    <a:ext uri="{9D8B030D-6E8A-4147-A177-3AD203B41FA5}">
                      <a16:colId xmlns:a16="http://schemas.microsoft.com/office/drawing/2014/main" val="2266302013"/>
                    </a:ext>
                  </a:extLst>
                </a:gridCol>
                <a:gridCol w="2718311">
                  <a:extLst>
                    <a:ext uri="{9D8B030D-6E8A-4147-A177-3AD203B41FA5}">
                      <a16:colId xmlns:a16="http://schemas.microsoft.com/office/drawing/2014/main" val="34463653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b="1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Feature</a:t>
                      </a:r>
                      <a:endParaRPr lang="en-US" dirty="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/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b="1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Conv-AE</a:t>
                      </a:r>
                      <a:endParaRPr lang="en-US" dirty="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/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b="1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FC-VAE</a:t>
                      </a:r>
                      <a:endParaRPr lang="en-US" dirty="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/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b="1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Conv-VAE</a:t>
                      </a:r>
                      <a:endParaRPr lang="en-US" dirty="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/>
                </a:tc>
                <a:extLst>
                  <a:ext uri="{0D108BD9-81ED-4DB2-BD59-A6C34878D82A}">
                    <a16:rowId xmlns:a16="http://schemas.microsoft.com/office/drawing/2014/main" val="11200631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Input Shape</a:t>
                      </a:r>
                      <a:endParaRPr lang="en-US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/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3D Tensor: (1, 28, 28)</a:t>
                      </a:r>
                    </a:p>
                  </a:txBody>
                  <a:tcPr marL="114300" marR="114300" marT="76200" marB="76200" anchor="ctr"/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Flattened Vector: (784,)</a:t>
                      </a:r>
                    </a:p>
                  </a:txBody>
                  <a:tcPr marL="114300" marR="114300" marT="76200" marB="76200" anchor="ctr"/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3D Tensor: (1, 28, 28)</a:t>
                      </a:r>
                    </a:p>
                  </a:txBody>
                  <a:tcPr marL="114300" marR="114300" marT="76200" marB="76200" anchor="ctr"/>
                </a:tc>
                <a:extLst>
                  <a:ext uri="{0D108BD9-81ED-4DB2-BD59-A6C34878D82A}">
                    <a16:rowId xmlns:a16="http://schemas.microsoft.com/office/drawing/2014/main" val="37236900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b="1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Layer Type</a:t>
                      </a:r>
                      <a:endParaRPr lang="en-US" dirty="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/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dirty="0">
                          <a:solidFill>
                            <a:srgbClr val="444746"/>
                          </a:solidFill>
                          <a:effectLst/>
                          <a:latin typeface="Google Sans Text"/>
                        </a:rPr>
                        <a:t>Convolutional</a:t>
                      </a:r>
                      <a:endParaRPr lang="en-US" dirty="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/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dirty="0">
                          <a:solidFill>
                            <a:srgbClr val="444746"/>
                          </a:solidFill>
                          <a:effectLst/>
                          <a:latin typeface="Google Sans Text"/>
                        </a:rPr>
                        <a:t>Linear</a:t>
                      </a:r>
                      <a:endParaRPr lang="en-US" dirty="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/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dirty="0">
                          <a:solidFill>
                            <a:srgbClr val="444746"/>
                          </a:solidFill>
                          <a:effectLst/>
                          <a:latin typeface="Google Sans Text"/>
                        </a:rPr>
                        <a:t>Convolutional</a:t>
                      </a:r>
                      <a:endParaRPr lang="en-US" dirty="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/>
                </a:tc>
                <a:extLst>
                  <a:ext uri="{0D108BD9-81ED-4DB2-BD59-A6C34878D82A}">
                    <a16:rowId xmlns:a16="http://schemas.microsoft.com/office/drawing/2014/main" val="25790498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Latent Logic</a:t>
                      </a:r>
                      <a:endParaRPr lang="en-US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/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b="1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Deterministic</a:t>
                      </a:r>
                      <a:r>
                        <a:rPr lang="en-US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 (Fixed 𝓏)</a:t>
                      </a:r>
                    </a:p>
                  </a:txBody>
                  <a:tcPr marL="114300" marR="114300" marT="76200" marB="76200" anchor="ctr"/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b="1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Variational</a:t>
                      </a:r>
                      <a:r>
                        <a:rPr lang="en-US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 (µ, 𝜎)</a:t>
                      </a:r>
                    </a:p>
                  </a:txBody>
                  <a:tcPr marL="114300" marR="114300" marT="76200" marB="76200" anchor="ctr"/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b="1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Variational</a:t>
                      </a:r>
                      <a:r>
                        <a:rPr lang="en-US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 (µ, 𝜎)</a:t>
                      </a:r>
                    </a:p>
                  </a:txBody>
                  <a:tcPr marL="114300" marR="114300" marT="76200" marB="76200" anchor="ctr"/>
                </a:tc>
                <a:extLst>
                  <a:ext uri="{0D108BD9-81ED-4DB2-BD59-A6C34878D82A}">
                    <a16:rowId xmlns:a16="http://schemas.microsoft.com/office/drawing/2014/main" val="20626721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Knowledge</a:t>
                      </a:r>
                      <a:endParaRPr lang="en-US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/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Local (Spatial)</a:t>
                      </a:r>
                    </a:p>
                  </a:txBody>
                  <a:tcPr marL="114300" marR="114300" marT="76200" marB="76200" anchor="ctr"/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Global (Flat)</a:t>
                      </a:r>
                    </a:p>
                  </a:txBody>
                  <a:tcPr marL="114300" marR="114300" marT="76200" marB="76200" anchor="ctr"/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Local (Spatial)</a:t>
                      </a:r>
                    </a:p>
                  </a:txBody>
                  <a:tcPr marL="114300" marR="114300" marT="76200" marB="76200" anchor="ctr"/>
                </a:tc>
                <a:extLst>
                  <a:ext uri="{0D108BD9-81ED-4DB2-BD59-A6C34878D82A}">
                    <a16:rowId xmlns:a16="http://schemas.microsoft.com/office/drawing/2014/main" val="25546665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Loss Function</a:t>
                      </a:r>
                      <a:endParaRPr lang="en-US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/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Reconstruction Error</a:t>
                      </a:r>
                    </a:p>
                  </a:txBody>
                  <a:tcPr marL="114300" marR="114300" marT="76200" marB="76200" anchor="ctr"/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Recon + KL Divergence</a:t>
                      </a:r>
                    </a:p>
                  </a:txBody>
                  <a:tcPr marL="114300" marR="114300" marT="76200" marB="76200" anchor="ctr"/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Recon + KL Divergence</a:t>
                      </a:r>
                    </a:p>
                  </a:txBody>
                  <a:tcPr marL="114300" marR="114300" marT="76200" marB="76200" anchor="ctr"/>
                </a:tc>
                <a:extLst>
                  <a:ext uri="{0D108BD9-81ED-4DB2-BD59-A6C34878D82A}">
                    <a16:rowId xmlns:a16="http://schemas.microsoft.com/office/drawing/2014/main" val="2108283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098077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CADB2-5655-3008-1079-F10CF75935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 Functions</a:t>
            </a:r>
            <a:br>
              <a:rPr lang="en-US" dirty="0"/>
            </a:b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E30E04E-6393-CF54-5BED-FEDF850B74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4786" y="1748199"/>
            <a:ext cx="5157787" cy="559834"/>
          </a:xfrm>
        </p:spPr>
        <p:txBody>
          <a:bodyPr>
            <a:normAutofit/>
          </a:bodyPr>
          <a:lstStyle/>
          <a:p>
            <a:r>
              <a:rPr lang="en-US" dirty="0"/>
              <a:t>Variational Autoencoder : ELBO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A3F075A-9D0D-84CC-2D70-4DE55B8FF3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52082" y="1748199"/>
            <a:ext cx="5183188" cy="559834"/>
          </a:xfrm>
        </p:spPr>
        <p:txBody>
          <a:bodyPr>
            <a:normAutofit/>
          </a:bodyPr>
          <a:lstStyle/>
          <a:p>
            <a:r>
              <a:rPr lang="en-US" dirty="0"/>
              <a:t>Convolutional Autoencoder</a:t>
            </a:r>
          </a:p>
        </p:txBody>
      </p:sp>
      <p:pic>
        <p:nvPicPr>
          <p:cNvPr id="17" name="Content Placeholder 16" descr="A math equations with a white background&#10;&#10;AI-generated content may be incorrect.">
            <a:extLst>
              <a:ext uri="{FF2B5EF4-FFF2-40B4-BE49-F238E27FC236}">
                <a16:creationId xmlns:a16="http://schemas.microsoft.com/office/drawing/2014/main" id="{A974A33C-DD00-C386-4D67-5D7A29D6256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24786" y="3157219"/>
            <a:ext cx="5157788" cy="1152271"/>
          </a:xfrm>
        </p:spPr>
      </p:pic>
      <p:pic>
        <p:nvPicPr>
          <p:cNvPr id="21" name="Content Placeholder 20" descr="A math equation with numbers&#10;&#10;AI-generated content may be incorrect.">
            <a:extLst>
              <a:ext uri="{FF2B5EF4-FFF2-40B4-BE49-F238E27FC236}">
                <a16:creationId xmlns:a16="http://schemas.microsoft.com/office/drawing/2014/main" id="{5EB4F7AA-1624-5CA8-8AC5-4E32773DA3C8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275388" y="3157219"/>
            <a:ext cx="5080000" cy="977900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FF9051D-5985-F16F-723C-54EDA1373F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025" y="5073494"/>
            <a:ext cx="5157787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7643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7AA62-7657-4548-B5D2-491FB34581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Training Loss Per Epoch </a:t>
            </a:r>
            <a:r>
              <a:rPr lang="en-US" sz="2000" dirty="0"/>
              <a:t>(Average Loss Per Epoch)</a:t>
            </a:r>
            <a:endParaRPr lang="en-US" dirty="0"/>
          </a:p>
        </p:txBody>
      </p:sp>
      <p:pic>
        <p:nvPicPr>
          <p:cNvPr id="16" name="Content Placeholder 15" descr="A line graph with numbers&#10;&#10;AI-generated content may be incorrect.">
            <a:extLst>
              <a:ext uri="{FF2B5EF4-FFF2-40B4-BE49-F238E27FC236}">
                <a16:creationId xmlns:a16="http://schemas.microsoft.com/office/drawing/2014/main" id="{F5776198-670A-76EE-4060-3E1F8D8300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8894" y="2330427"/>
            <a:ext cx="3758988" cy="2841790"/>
          </a:xfr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288DF44-D299-13C8-42C6-3CEB2DAD1490}"/>
              </a:ext>
            </a:extLst>
          </p:cNvPr>
          <p:cNvSpPr txBox="1"/>
          <p:nvPr/>
        </p:nvSpPr>
        <p:spPr>
          <a:xfrm>
            <a:off x="1862527" y="5413406"/>
            <a:ext cx="6717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CAE</a:t>
            </a:r>
          </a:p>
        </p:txBody>
      </p:sp>
      <p:pic>
        <p:nvPicPr>
          <p:cNvPr id="19" name="Picture 18" descr="A graph of a line graph&#10;&#10;AI-generated content may be incorrect.">
            <a:extLst>
              <a:ext uri="{FF2B5EF4-FFF2-40B4-BE49-F238E27FC236}">
                <a16:creationId xmlns:a16="http://schemas.microsoft.com/office/drawing/2014/main" id="{7B829BD5-D46B-3971-9294-7330B7E5EC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4118" y="2207587"/>
            <a:ext cx="3758988" cy="296363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C0D6672-E00A-A7D3-43F3-2E7E25D1AE8F}"/>
              </a:ext>
            </a:extLst>
          </p:cNvPr>
          <p:cNvSpPr txBox="1"/>
          <p:nvPr/>
        </p:nvSpPr>
        <p:spPr>
          <a:xfrm>
            <a:off x="9478537" y="5413406"/>
            <a:ext cx="1254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Conv VAE</a:t>
            </a:r>
          </a:p>
        </p:txBody>
      </p:sp>
      <p:pic>
        <p:nvPicPr>
          <p:cNvPr id="22" name="Picture 21" descr="A line graph with numbers&#10;&#10;AI-generated content may be incorrect.">
            <a:extLst>
              <a:ext uri="{FF2B5EF4-FFF2-40B4-BE49-F238E27FC236}">
                <a16:creationId xmlns:a16="http://schemas.microsoft.com/office/drawing/2014/main" id="{A07A562F-6EBF-04A8-C5F4-A4BC1B53D2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6398" y="2331843"/>
            <a:ext cx="3795399" cy="283937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2452AEE-9721-733C-1F2B-D3CD9DF5A25D}"/>
              </a:ext>
            </a:extLst>
          </p:cNvPr>
          <p:cNvSpPr txBox="1"/>
          <p:nvPr/>
        </p:nvSpPr>
        <p:spPr>
          <a:xfrm>
            <a:off x="5544823" y="5413406"/>
            <a:ext cx="1102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FC- VAE</a:t>
            </a:r>
          </a:p>
        </p:txBody>
      </p:sp>
    </p:spTree>
    <p:extLst>
      <p:ext uri="{BB962C8B-B14F-4D97-AF65-F5344CB8AC3E}">
        <p14:creationId xmlns:p14="http://schemas.microsoft.com/office/powerpoint/2010/main" val="34856801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10135D4-D3A1-4556-B91B-4A12069D4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Stock exchange numbers">
            <a:extLst>
              <a:ext uri="{FF2B5EF4-FFF2-40B4-BE49-F238E27FC236}">
                <a16:creationId xmlns:a16="http://schemas.microsoft.com/office/drawing/2014/main" id="{F3C27D3A-AF9A-A0A1-151E-8301C2EDA7E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1046" b="4684"/>
          <a:stretch>
            <a:fillRect/>
          </a:stretch>
        </p:blipFill>
        <p:spPr>
          <a:xfrm>
            <a:off x="20" y="-1"/>
            <a:ext cx="12191980" cy="685800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9CCD9CD-49AE-3D3E-923B-81ECD3FBF7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2015" y="-752015"/>
            <a:ext cx="6858000" cy="836203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5000">
                <a:srgbClr val="000000">
                  <a:alpha val="50000"/>
                </a:srgbClr>
              </a:gs>
              <a:gs pos="100000">
                <a:srgbClr val="000000">
                  <a:alpha val="6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FDCCC5-1E1A-E319-161D-828E88D5E9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6918" y="3429000"/>
            <a:ext cx="4506064" cy="1888742"/>
          </a:xfrm>
        </p:spPr>
        <p:txBody>
          <a:bodyPr>
            <a:normAutofit/>
          </a:bodyPr>
          <a:lstStyle/>
          <a:p>
            <a:pPr algn="l"/>
            <a:r>
              <a:rPr lang="en-US">
                <a:solidFill>
                  <a:srgbClr val="FFFFFF"/>
                </a:solidFill>
              </a:rPr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14E3F8-21A9-1F83-A770-4089FA3C79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6916" y="5428229"/>
            <a:ext cx="4506066" cy="899643"/>
          </a:xfrm>
        </p:spPr>
        <p:txBody>
          <a:bodyPr>
            <a:normAutofit/>
          </a:bodyPr>
          <a:lstStyle/>
          <a:p>
            <a:pPr algn="l"/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50157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13865200-7153-B509-CE27-08E98D6921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6ACF21-4D7B-DFC5-BDA3-32F325D1E4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5307" y="386256"/>
            <a:ext cx="6467963" cy="93725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800" dirty="0"/>
              <a:t>Reconstruction Visualizations: Noisy</a:t>
            </a:r>
            <a:br>
              <a:rPr lang="en-US" sz="2800" dirty="0"/>
            </a:br>
            <a:endParaRPr lang="en-US" sz="2800" dirty="0"/>
          </a:p>
        </p:txBody>
      </p:sp>
      <p:pic>
        <p:nvPicPr>
          <p:cNvPr id="9" name="Picture 8" descr="A collage of numbers&#10;&#10;AI-generated content may be incorrect.">
            <a:extLst>
              <a:ext uri="{FF2B5EF4-FFF2-40B4-BE49-F238E27FC236}">
                <a16:creationId xmlns:a16="http://schemas.microsoft.com/office/drawing/2014/main" id="{B39365A7-8854-B904-B3F8-5E79EC5A97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2771" y="4751939"/>
            <a:ext cx="6009230" cy="2013090"/>
          </a:xfrm>
          <a:prstGeom prst="rect">
            <a:avLst/>
          </a:prstGeom>
        </p:spPr>
      </p:pic>
      <p:pic>
        <p:nvPicPr>
          <p:cNvPr id="11" name="Picture 10" descr="A collage of numbers&#10;&#10;AI-generated content may be incorrect.">
            <a:extLst>
              <a:ext uri="{FF2B5EF4-FFF2-40B4-BE49-F238E27FC236}">
                <a16:creationId xmlns:a16="http://schemas.microsoft.com/office/drawing/2014/main" id="{020A0854-E0A4-266E-B581-9C55B49F50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2767" y="2422453"/>
            <a:ext cx="6009233" cy="2013091"/>
          </a:xfrm>
          <a:prstGeom prst="rect">
            <a:avLst/>
          </a:prstGeom>
        </p:spPr>
      </p:pic>
      <p:pic>
        <p:nvPicPr>
          <p:cNvPr id="5" name="Content Placeholder 4" descr="A collage of numbers&#10;&#10;AI-generated content may be incorrect.">
            <a:extLst>
              <a:ext uri="{FF2B5EF4-FFF2-40B4-BE49-F238E27FC236}">
                <a16:creationId xmlns:a16="http://schemas.microsoft.com/office/drawing/2014/main" id="{2BDEC13B-B810-73DD-E14F-24AA9A0D86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86778" y="2422456"/>
            <a:ext cx="6009222" cy="2013088"/>
          </a:xfrm>
          <a:prstGeom prst="rect">
            <a:avLst/>
          </a:prstGeom>
        </p:spPr>
      </p:pic>
      <p:pic>
        <p:nvPicPr>
          <p:cNvPr id="7" name="Picture 6" descr="A collage of numbers&#10;&#10;AI-generated content may be incorrect.">
            <a:extLst>
              <a:ext uri="{FF2B5EF4-FFF2-40B4-BE49-F238E27FC236}">
                <a16:creationId xmlns:a16="http://schemas.microsoft.com/office/drawing/2014/main" id="{D78F3BBD-65C1-66C8-61B3-51E9388427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81" y="4751939"/>
            <a:ext cx="6009230" cy="2013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788446"/>
      </p:ext>
    </p:extLst>
  </p:cSld>
  <p:clrMapOvr>
    <a:masterClrMapping/>
  </p:clrMapOvr>
</p:sld>
</file>

<file path=ppt/theme/theme1.xml><?xml version="1.0" encoding="utf-8"?>
<a:theme xmlns:a="http://schemas.openxmlformats.org/drawingml/2006/main" name="VanillaVTI">
  <a:themeElements>
    <a:clrScheme name="Vanilla">
      <a:dk1>
        <a:sysClr val="windowText" lastClr="000000"/>
      </a:dk1>
      <a:lt1>
        <a:sysClr val="window" lastClr="FFFFFF"/>
      </a:lt1>
      <a:dk2>
        <a:srgbClr val="2C3932"/>
      </a:dk2>
      <a:lt2>
        <a:srgbClr val="FDF6EA"/>
      </a:lt2>
      <a:accent1>
        <a:srgbClr val="169C9A"/>
      </a:accent1>
      <a:accent2>
        <a:srgbClr val="FA9A42"/>
      </a:accent2>
      <a:accent3>
        <a:srgbClr val="E15C3D"/>
      </a:accent3>
      <a:accent4>
        <a:srgbClr val="E78A67"/>
      </a:accent4>
      <a:accent5>
        <a:srgbClr val="A74B40"/>
      </a:accent5>
      <a:accent6>
        <a:srgbClr val="3D9072"/>
      </a:accent6>
      <a:hlink>
        <a:srgbClr val="169C9A"/>
      </a:hlink>
      <a:folHlink>
        <a:srgbClr val="E15C3D"/>
      </a:folHlink>
    </a:clrScheme>
    <a:fontScheme name="Neue Haas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nillaVTI" id="{54D376C6-1C9B-4C6B-8F3C-483BB307BB05}" vid="{7690D8A9-C071-45EF-BA7A-F7FA9779B11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1100</TotalTime>
  <Words>273</Words>
  <Application>Microsoft Macintosh PowerPoint</Application>
  <PresentationFormat>Widescreen</PresentationFormat>
  <Paragraphs>70</Paragraphs>
  <Slides>18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Aptos</vt:lpstr>
      <vt:lpstr>Arial</vt:lpstr>
      <vt:lpstr>Google Sans Text</vt:lpstr>
      <vt:lpstr>Neue Haas Grotesk Text Pro</vt:lpstr>
      <vt:lpstr>VanillaVTI</vt:lpstr>
      <vt:lpstr>Detecting Distribution Shift on MNIST with VAEs</vt:lpstr>
      <vt:lpstr>Problem Statement </vt:lpstr>
      <vt:lpstr>Experimental Design:</vt:lpstr>
      <vt:lpstr>Models compared</vt:lpstr>
      <vt:lpstr>Comparison of Models</vt:lpstr>
      <vt:lpstr>Loss Functions </vt:lpstr>
      <vt:lpstr>Training Loss Per Epoch (Average Loss Per Epoch)</vt:lpstr>
      <vt:lpstr>Results</vt:lpstr>
      <vt:lpstr>Reconstruction Visualizations: Noisy </vt:lpstr>
      <vt:lpstr>Reconstruction Visualizations: Rotated</vt:lpstr>
      <vt:lpstr>Reconstruction Loss Across Distribution </vt:lpstr>
      <vt:lpstr>Beta Trade-off for Conv VAE</vt:lpstr>
      <vt:lpstr>Per-digit performance </vt:lpstr>
      <vt:lpstr>Latent Uncertainty Analysis </vt:lpstr>
      <vt:lpstr>Anomaly Detection</vt:lpstr>
      <vt:lpstr>UMAP </vt:lpstr>
      <vt:lpstr>UMAP</vt:lpstr>
      <vt:lpstr>UMAP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Roshanak Behrouz</dc:creator>
  <cp:lastModifiedBy>Roshanak Behrouz</cp:lastModifiedBy>
  <cp:revision>13</cp:revision>
  <dcterms:created xsi:type="dcterms:W3CDTF">2026-02-05T13:02:00Z</dcterms:created>
  <dcterms:modified xsi:type="dcterms:W3CDTF">2026-02-08T21:29:15Z</dcterms:modified>
</cp:coreProperties>
</file>